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71" r:id="rId13"/>
    <p:sldId id="266" r:id="rId14"/>
    <p:sldId id="272" r:id="rId15"/>
    <p:sldId id="273" r:id="rId16"/>
    <p:sldId id="274" r:id="rId17"/>
    <p:sldId id="267" r:id="rId18"/>
    <p:sldId id="268" r:id="rId19"/>
    <p:sldId id="269" r:id="rId20"/>
  </p:sldIdLst>
  <p:sldSz cx="9144000" cy="5143500" type="screen16x9"/>
  <p:notesSz cx="6858000" cy="9144000"/>
  <p:embeddedFontLst>
    <p:embeddedFont>
      <p:font typeface="Barlow SemiBold" panose="00000700000000000000" pitchFamily="2" charset="0"/>
      <p:regular r:id="rId22"/>
      <p:bold r:id="rId23"/>
      <p:italic r:id="rId24"/>
      <p:boldItalic r:id="rId25"/>
    </p:embeddedFont>
    <p:embeddedFont>
      <p:font typeface="Lato" panose="020F0502020204030203" pitchFamily="34" charset="0"/>
      <p:regular r:id="rId26"/>
      <p:bold r:id="rId27"/>
      <p:italic r:id="rId28"/>
      <p:boldItalic r:id="rId29"/>
    </p:embeddedFont>
    <p:embeddedFont>
      <p:font typeface="Raleway" pitchFamily="2" charset="0"/>
      <p:regular r:id="rId30"/>
      <p:bold r:id="rId31"/>
      <p:italic r:id="rId32"/>
      <p:boldItalic r:id="rId33"/>
    </p:embeddedFont>
    <p:embeddedFont>
      <p:font typeface="Raleway Medium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8" roundtripDataSignature="AMtx7micujQOqz4lnmFik3DvMniyN+Ft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5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2b23b9fea5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2b23b9fea5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2b23b9fea5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2b23b9fea5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5555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2b23b9fea5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2b23b9fea5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25039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2b23b9fea5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2b23b9fea5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2b23b9fea5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g22b23b9fea5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" name="Google Shape;11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" name="Google Shape;12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2b23b9fea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g22b23b9fea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2b23b9fea5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22b23b9fea5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2b23b9fea5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2b23b9fea5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6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6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6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16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6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 background">
  <p:cSld name="BLANK_1">
    <p:bg>
      <p:bgPr>
        <a:solidFill>
          <a:schemeClr val="accent1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5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5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5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1800"/>
              <a:buChar char="▷"/>
              <a:defRPr>
                <a:solidFill>
                  <a:schemeClr val="dk1"/>
                </a:solidFill>
              </a:defRPr>
            </a:lvl1pPr>
            <a:lvl2pPr marL="914400" lvl="1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7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17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7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17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8"/>
          <p:cNvSpPr/>
          <p:nvPr/>
        </p:nvSpPr>
        <p:spPr>
          <a:xfrm>
            <a:off x="0" y="0"/>
            <a:ext cx="9144000" cy="399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18"/>
          <p:cNvSpPr txBox="1">
            <a:spLocks noGrp="1"/>
          </p:cNvSpPr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subTitle" idx="1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18"/>
          <p:cNvSpPr/>
          <p:nvPr/>
        </p:nvSpPr>
        <p:spPr>
          <a:xfrm>
            <a:off x="3047704" y="3992850"/>
            <a:ext cx="3047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18"/>
          <p:cNvSpPr/>
          <p:nvPr/>
        </p:nvSpPr>
        <p:spPr>
          <a:xfrm>
            <a:off x="6096271" y="3992850"/>
            <a:ext cx="3047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18"/>
          <p:cNvSpPr/>
          <p:nvPr/>
        </p:nvSpPr>
        <p:spPr>
          <a:xfrm>
            <a:off x="1" y="3992850"/>
            <a:ext cx="3047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18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9"/>
          <p:cNvSpPr txBox="1">
            <a:spLocks noGrp="1"/>
          </p:cNvSpPr>
          <p:nvPr>
            <p:ph type="body" idx="1"/>
          </p:nvPr>
        </p:nvSpPr>
        <p:spPr>
          <a:xfrm>
            <a:off x="1710425" y="2161800"/>
            <a:ext cx="57237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▷"/>
              <a:defRPr i="1"/>
            </a:lvl1pPr>
            <a:lvl2pPr marL="914400" lvl="1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marL="2286000" lvl="4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marL="2743200" lvl="5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marL="3200400" lvl="6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marL="3657600" lvl="7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marL="4114800" lvl="8" indent="-381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>
            <a:endParaRPr/>
          </a:p>
        </p:txBody>
      </p:sp>
      <p:sp>
        <p:nvSpPr>
          <p:cNvPr id="33" name="Google Shape;33;p19"/>
          <p:cNvSpPr txBox="1"/>
          <p:nvPr/>
        </p:nvSpPr>
        <p:spPr>
          <a:xfrm>
            <a:off x="3593400" y="118141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9600" b="1" i="0" u="none" strike="noStrike" cap="non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9600" b="1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19"/>
          <p:cNvSpPr/>
          <p:nvPr/>
        </p:nvSpPr>
        <p:spPr>
          <a:xfrm>
            <a:off x="5723283" y="1599675"/>
            <a:ext cx="17103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19"/>
          <p:cNvSpPr/>
          <p:nvPr/>
        </p:nvSpPr>
        <p:spPr>
          <a:xfrm>
            <a:off x="7434177" y="1599675"/>
            <a:ext cx="17103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19"/>
          <p:cNvSpPr/>
          <p:nvPr/>
        </p:nvSpPr>
        <p:spPr>
          <a:xfrm>
            <a:off x="0" y="1599675"/>
            <a:ext cx="17103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9"/>
          <p:cNvSpPr/>
          <p:nvPr/>
        </p:nvSpPr>
        <p:spPr>
          <a:xfrm>
            <a:off x="1710425" y="1599675"/>
            <a:ext cx="17103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9"/>
          <p:cNvSpPr txBox="1">
            <a:spLocks noGrp="1"/>
          </p:cNvSpPr>
          <p:nvPr>
            <p:ph type="sldNum" idx="12"/>
          </p:nvPr>
        </p:nvSpPr>
        <p:spPr>
          <a:xfrm>
            <a:off x="-125" y="4830281"/>
            <a:ext cx="91440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0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20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20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0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20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0"/>
          <p:cNvSpPr txBox="1">
            <a:spLocks noGrp="1"/>
          </p:cNvSpPr>
          <p:nvPr>
            <p:ph type="body" idx="1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20"/>
          <p:cNvSpPr txBox="1">
            <a:spLocks noGrp="1"/>
          </p:cNvSpPr>
          <p:nvPr>
            <p:ph type="body" idx="2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1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1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1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1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1"/>
          <p:cNvSpPr txBox="1">
            <a:spLocks noGrp="1"/>
          </p:cNvSpPr>
          <p:nvPr>
            <p:ph type="body" idx="1"/>
          </p:nvPr>
        </p:nvSpPr>
        <p:spPr>
          <a:xfrm>
            <a:off x="893700" y="1200150"/>
            <a:ext cx="23712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5" name="Google Shape;55;p21"/>
          <p:cNvSpPr txBox="1">
            <a:spLocks noGrp="1"/>
          </p:cNvSpPr>
          <p:nvPr>
            <p:ph type="body" idx="2"/>
          </p:nvPr>
        </p:nvSpPr>
        <p:spPr>
          <a:xfrm>
            <a:off x="3386404" y="1200150"/>
            <a:ext cx="23712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6" name="Google Shape;56;p21"/>
          <p:cNvSpPr txBox="1">
            <a:spLocks noGrp="1"/>
          </p:cNvSpPr>
          <p:nvPr>
            <p:ph type="body" idx="3"/>
          </p:nvPr>
        </p:nvSpPr>
        <p:spPr>
          <a:xfrm>
            <a:off x="5879107" y="1200150"/>
            <a:ext cx="23712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▷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7" name="Google Shape;57;p2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22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2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2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2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2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3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3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3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3"/>
          <p:cNvSpPr txBox="1">
            <a:spLocks noGrp="1"/>
          </p:cNvSpPr>
          <p:nvPr>
            <p:ph type="body" idx="1"/>
          </p:nvPr>
        </p:nvSpPr>
        <p:spPr>
          <a:xfrm>
            <a:off x="893700" y="4649963"/>
            <a:ext cx="6462600" cy="3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</a:lstStyle>
          <a:p>
            <a:endParaRPr/>
          </a:p>
        </p:txBody>
      </p:sp>
      <p:sp>
        <p:nvSpPr>
          <p:cNvPr id="71" name="Google Shape;71;p2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4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4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4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 b="0" i="0" u="none" strike="noStrike" cap="none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751200" y="867450"/>
            <a:ext cx="7641600" cy="13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CS6611</a:t>
            </a:r>
            <a:r>
              <a:rPr lang="en"/>
              <a:t> CREATIVE AND INNOVATIVE PROJECT</a:t>
            </a:r>
            <a:endParaRPr/>
          </a:p>
        </p:txBody>
      </p:sp>
      <p:sp>
        <p:nvSpPr>
          <p:cNvPr id="89" name="Google Shape;89;p1"/>
          <p:cNvSpPr txBox="1"/>
          <p:nvPr/>
        </p:nvSpPr>
        <p:spPr>
          <a:xfrm>
            <a:off x="5949700" y="3951800"/>
            <a:ext cx="3388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38761D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SUNDARAJAN R B</a:t>
            </a:r>
            <a:r>
              <a:rPr lang="en" sz="16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 </a:t>
            </a:r>
            <a:r>
              <a:rPr lang="en" sz="1600" b="0" i="0" u="none" strike="noStrike" cap="none">
                <a:solidFill>
                  <a:srgbClr val="4A86E8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/</a:t>
            </a:r>
            <a:r>
              <a:rPr lang="en" sz="16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 </a:t>
            </a:r>
            <a:r>
              <a:rPr lang="en" sz="1600" b="0" i="0" u="none" strike="noStrike" cap="none">
                <a:solidFill>
                  <a:srgbClr val="38761D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2020503549</a:t>
            </a:r>
            <a:endParaRPr sz="1600" b="0" i="0" u="none" strike="noStrike" cap="none">
              <a:solidFill>
                <a:srgbClr val="38761D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38761D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HAMILTON SAMIC S</a:t>
            </a:r>
            <a:r>
              <a:rPr lang="en" sz="16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 </a:t>
            </a:r>
            <a:r>
              <a:rPr lang="en" sz="1600" b="0" i="0" u="none" strike="noStrike" cap="none">
                <a:solidFill>
                  <a:srgbClr val="4A86E8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/</a:t>
            </a:r>
            <a:r>
              <a:rPr lang="en" sz="16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 </a:t>
            </a:r>
            <a:r>
              <a:rPr lang="en" sz="1600" b="0" i="0" u="none" strike="noStrike" cap="none">
                <a:solidFill>
                  <a:srgbClr val="38761D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2020503511</a:t>
            </a:r>
            <a:endParaRPr sz="1600" b="0" i="0" u="none" strike="noStrike" cap="none">
              <a:solidFill>
                <a:srgbClr val="38761D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38761D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SURIYAA V</a:t>
            </a:r>
            <a:r>
              <a:rPr lang="en" sz="16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 </a:t>
            </a:r>
            <a:r>
              <a:rPr lang="en" sz="1600" b="0" i="0" u="none" strike="noStrike" cap="none">
                <a:solidFill>
                  <a:srgbClr val="4A86E8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/</a:t>
            </a:r>
            <a:r>
              <a:rPr lang="en" sz="1600" b="0" i="0" u="none" strike="noStrike" cap="none">
                <a:solidFill>
                  <a:srgbClr val="000000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 </a:t>
            </a:r>
            <a:r>
              <a:rPr lang="en" sz="1600" b="0" i="0" u="none" strike="noStrike" cap="none">
                <a:solidFill>
                  <a:srgbClr val="38761D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2020503550</a:t>
            </a:r>
            <a:endParaRPr sz="1600" b="0" i="0" u="none" strike="noStrike" cap="none">
              <a:solidFill>
                <a:srgbClr val="38761D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577450" y="4096850"/>
            <a:ext cx="3225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0" i="0" u="none" strike="noStrike" cap="none">
                <a:solidFill>
                  <a:srgbClr val="274E1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MENTOR : Dr. C. Valliyammai</a:t>
            </a:r>
            <a:endParaRPr sz="1700" b="0" i="0" u="none" strike="noStrike" cap="none">
              <a:solidFill>
                <a:srgbClr val="274E1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285900" y="153100"/>
            <a:ext cx="6174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98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MADRAS INSTITUTE OF TECHNOLOGY </a:t>
            </a:r>
            <a:endParaRPr sz="1600" b="0" i="0" u="none" strike="noStrike" cap="none">
              <a:solidFill>
                <a:srgbClr val="98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98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DEPARTMENT OF COMPUTER TECHNOLOGY</a:t>
            </a:r>
            <a:endParaRPr sz="1600" b="0" i="0" u="none" strike="noStrike" cap="none">
              <a:solidFill>
                <a:srgbClr val="98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479650" y="2908525"/>
            <a:ext cx="8269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" sz="1900" b="1" i="0" u="none" strike="noStrike" cap="none">
                <a:solidFill>
                  <a:srgbClr val="0737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TITLE</a:t>
            </a:r>
            <a:r>
              <a:rPr lang="en" sz="1900" b="0" i="0" u="none" strike="noStrike" cap="none">
                <a:solidFill>
                  <a:srgbClr val="0737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</a:t>
            </a:r>
            <a:r>
              <a:rPr lang="en" sz="1800" b="1" i="0" u="none" strike="noStrike" cap="none">
                <a:solidFill>
                  <a:srgbClr val="073763"/>
                </a:solidFill>
                <a:latin typeface="Lato"/>
                <a:ea typeface="Lato"/>
                <a:cs typeface="Lato"/>
                <a:sym typeface="Lato"/>
              </a:rPr>
              <a:t>CropForEst</a:t>
            </a:r>
            <a:r>
              <a:rPr lang="en" sz="1900" b="0" i="0" u="none" strike="noStrike" cap="none">
                <a:solidFill>
                  <a:srgbClr val="07376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A Machine learning based crop yield estimation and profitability analysis for precision agriculture. </a:t>
            </a:r>
            <a:endParaRPr sz="1900" b="0" i="0" u="none" strike="noStrike" cap="none">
              <a:solidFill>
                <a:srgbClr val="07376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2b23b9fea5_1_2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55" name="Google Shape;155;g22b23b9fea5_1_26"/>
          <p:cNvSpPr txBox="1">
            <a:spLocks noGrp="1"/>
          </p:cNvSpPr>
          <p:nvPr>
            <p:ph type="title"/>
          </p:nvPr>
        </p:nvSpPr>
        <p:spPr>
          <a:xfrm>
            <a:off x="-9" y="4"/>
            <a:ext cx="65730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100">
                <a:solidFill>
                  <a:schemeClr val="dk2"/>
                </a:solidFill>
              </a:rPr>
              <a:t>MODEL TRAINING RESULTS</a:t>
            </a:r>
            <a:endParaRPr sz="3100">
              <a:solidFill>
                <a:schemeClr val="dk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4129C1-E6B5-1C16-5B8A-8E7F8BDE4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46" y="1212574"/>
            <a:ext cx="8667323" cy="272994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2b23b9fea5_1_2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55" name="Google Shape;155;g22b23b9fea5_1_26"/>
          <p:cNvSpPr txBox="1">
            <a:spLocks noGrp="1"/>
          </p:cNvSpPr>
          <p:nvPr>
            <p:ph type="title"/>
          </p:nvPr>
        </p:nvSpPr>
        <p:spPr>
          <a:xfrm>
            <a:off x="-10" y="4"/>
            <a:ext cx="9144009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800" dirty="0">
                <a:solidFill>
                  <a:schemeClr val="dk2"/>
                </a:solidFill>
              </a:rPr>
              <a:t>CROP PREDICTION PERFORMANCE METRICS</a:t>
            </a:r>
            <a:endParaRPr sz="2800" dirty="0">
              <a:solidFill>
                <a:schemeClr val="dk2"/>
              </a:solidFill>
            </a:endParaRPr>
          </a:p>
        </p:txBody>
      </p:sp>
      <p:pic>
        <p:nvPicPr>
          <p:cNvPr id="2" name="image5.png">
            <a:extLst>
              <a:ext uri="{FF2B5EF4-FFF2-40B4-BE49-F238E27FC236}">
                <a16:creationId xmlns:a16="http://schemas.microsoft.com/office/drawing/2014/main" id="{49EBFDB3-8C26-D111-0ABF-D2DDA6EDE001}"/>
              </a:ext>
            </a:extLst>
          </p:cNvPr>
          <p:cNvPicPr/>
          <p:nvPr/>
        </p:nvPicPr>
        <p:blipFill rotWithShape="1">
          <a:blip r:embed="rId3"/>
          <a:srcRect t="1233" b="2739"/>
          <a:stretch/>
        </p:blipFill>
        <p:spPr bwMode="auto">
          <a:xfrm>
            <a:off x="1926866" y="719293"/>
            <a:ext cx="4693920" cy="39776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3242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2b23b9fea5_1_2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55" name="Google Shape;155;g22b23b9fea5_1_26"/>
          <p:cNvSpPr txBox="1">
            <a:spLocks noGrp="1"/>
          </p:cNvSpPr>
          <p:nvPr>
            <p:ph type="title"/>
          </p:nvPr>
        </p:nvSpPr>
        <p:spPr>
          <a:xfrm>
            <a:off x="-10" y="4"/>
            <a:ext cx="9144009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800" dirty="0">
                <a:solidFill>
                  <a:schemeClr val="dk2"/>
                </a:solidFill>
              </a:rPr>
              <a:t>PRICE ESTIMATION PERFORMANCE METRICS</a:t>
            </a:r>
            <a:endParaRPr sz="2800" dirty="0">
              <a:solidFill>
                <a:schemeClr val="dk2"/>
              </a:solidFill>
            </a:endParaRPr>
          </a:p>
        </p:txBody>
      </p:sp>
      <p:pic>
        <p:nvPicPr>
          <p:cNvPr id="3" name="image4.png">
            <a:extLst>
              <a:ext uri="{FF2B5EF4-FFF2-40B4-BE49-F238E27FC236}">
                <a16:creationId xmlns:a16="http://schemas.microsoft.com/office/drawing/2014/main" id="{50960AED-3B43-AC05-E111-4CD49F276A72}"/>
              </a:ext>
            </a:extLst>
          </p:cNvPr>
          <p:cNvPicPr/>
          <p:nvPr/>
        </p:nvPicPr>
        <p:blipFill>
          <a:blip r:embed="rId3"/>
          <a:srcRect b="73404"/>
          <a:stretch>
            <a:fillRect/>
          </a:stretch>
        </p:blipFill>
        <p:spPr>
          <a:xfrm>
            <a:off x="887896" y="1364974"/>
            <a:ext cx="7494104" cy="589721"/>
          </a:xfrm>
          <a:prstGeom prst="rect">
            <a:avLst/>
          </a:prstGeom>
          <a:ln/>
        </p:spPr>
      </p:pic>
      <p:pic>
        <p:nvPicPr>
          <p:cNvPr id="4" name="image4.png">
            <a:extLst>
              <a:ext uri="{FF2B5EF4-FFF2-40B4-BE49-F238E27FC236}">
                <a16:creationId xmlns:a16="http://schemas.microsoft.com/office/drawing/2014/main" id="{2844546E-35D2-0443-040A-CA699330038B}"/>
              </a:ext>
            </a:extLst>
          </p:cNvPr>
          <p:cNvPicPr/>
          <p:nvPr/>
        </p:nvPicPr>
        <p:blipFill>
          <a:blip r:embed="rId3"/>
          <a:srcRect t="23423" r="65865"/>
          <a:stretch>
            <a:fillRect/>
          </a:stretch>
        </p:blipFill>
        <p:spPr>
          <a:xfrm>
            <a:off x="887896" y="2065019"/>
            <a:ext cx="3856382" cy="1360667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075801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2b23b9fea5_1_3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63" name="Google Shape;163;g22b23b9fea5_1_34"/>
          <p:cNvSpPr txBox="1">
            <a:spLocks noGrp="1"/>
          </p:cNvSpPr>
          <p:nvPr>
            <p:ph type="title"/>
          </p:nvPr>
        </p:nvSpPr>
        <p:spPr>
          <a:xfrm>
            <a:off x="1782417" y="2282074"/>
            <a:ext cx="6838034" cy="579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100" dirty="0">
                <a:solidFill>
                  <a:schemeClr val="dk2"/>
                </a:solidFill>
              </a:rPr>
              <a:t>APPLICATION INTERFACE</a:t>
            </a:r>
            <a:endParaRPr sz="3100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1B3910-FC0E-0C3C-EC1B-B7E728B509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7FC6F4-B21A-833D-B047-9B4B20427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0" y="1"/>
            <a:ext cx="9142100" cy="5062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77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70AFAB-7035-7263-AAA3-04F28E1C50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3727D0-6019-A70E-2108-F5855D8BA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" y="0"/>
            <a:ext cx="9149221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64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5EE74-195E-87BB-54AB-64213B9B86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705087-0890-5126-80AE-067CA41CB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255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169" name="Google Shape;169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1864" y="958278"/>
            <a:ext cx="8540271" cy="32269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2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76" name="Google Shape;176;p12"/>
          <p:cNvSpPr txBox="1"/>
          <p:nvPr/>
        </p:nvSpPr>
        <p:spPr>
          <a:xfrm>
            <a:off x="238650" y="1053298"/>
            <a:ext cx="8666700" cy="2246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i="0" u="none" strike="noStrike" cap="none" dirty="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ATTRIBUTES</a:t>
            </a:r>
            <a:endParaRPr sz="2300" b="1" i="0" u="none" strike="noStrike" cap="none" dirty="0">
              <a:solidFill>
                <a:srgbClr val="374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300" b="1" dirty="0">
              <a:solidFill>
                <a:srgbClr val="374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683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200"/>
              <a:buFont typeface="Times New Roman"/>
              <a:buChar char="●"/>
            </a:pPr>
            <a:r>
              <a:rPr lang="en-IN" sz="2200" b="1" dirty="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Crop Recommendation Dataset: </a:t>
            </a:r>
            <a:r>
              <a:rPr lang="en-IN" sz="2200" dirty="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Temperature, Humidity, Rainfall, N, P, K values, Crop label.</a:t>
            </a:r>
          </a:p>
          <a:p>
            <a:pPr marL="457200" marR="0" lvl="0" indent="-3683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200"/>
              <a:buFont typeface="Times New Roman"/>
              <a:buChar char="●"/>
            </a:pPr>
            <a:r>
              <a:rPr lang="en-IN" sz="2200" b="1" dirty="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Price Prediction Dataset:  </a:t>
            </a:r>
            <a:r>
              <a:rPr lang="en-IN" sz="2200" dirty="0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District name, Crop name, Price Date, Final Price.</a:t>
            </a:r>
            <a:endParaRPr lang="en-IN" sz="2200" b="1" dirty="0">
              <a:solidFill>
                <a:srgbClr val="374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g22b23b9fea5_1_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1" cy="505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"/>
          <p:cNvSpPr txBox="1">
            <a:spLocks noGrp="1"/>
          </p:cNvSpPr>
          <p:nvPr>
            <p:ph type="title"/>
          </p:nvPr>
        </p:nvSpPr>
        <p:spPr>
          <a:xfrm>
            <a:off x="393941" y="235125"/>
            <a:ext cx="19464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solidFill>
                  <a:srgbClr val="3C78D8"/>
                </a:solidFill>
              </a:rPr>
              <a:t>DOMAIN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98" name="Google Shape;98;p2"/>
          <p:cNvSpPr txBox="1">
            <a:spLocks noGrp="1"/>
          </p:cNvSpPr>
          <p:nvPr>
            <p:ph type="body" idx="1"/>
          </p:nvPr>
        </p:nvSpPr>
        <p:spPr>
          <a:xfrm>
            <a:off x="457725" y="1546800"/>
            <a:ext cx="2896800" cy="140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Learning</a:t>
            </a:r>
            <a:endParaRPr sz="2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27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Deep Learning</a:t>
            </a:r>
            <a:endParaRPr sz="27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  <p:sp>
        <p:nvSpPr>
          <p:cNvPr id="99" name="Google Shape;99;p2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00" name="Google Shape;10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4725" y="881550"/>
            <a:ext cx="4624800" cy="353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 txBox="1">
            <a:spLocks noGrp="1"/>
          </p:cNvSpPr>
          <p:nvPr>
            <p:ph type="title"/>
          </p:nvPr>
        </p:nvSpPr>
        <p:spPr>
          <a:xfrm>
            <a:off x="245150" y="72675"/>
            <a:ext cx="47622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solidFill>
                  <a:schemeClr val="dk2"/>
                </a:solidFill>
              </a:rPr>
              <a:t>PROBLEM STATEMENT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6" name="Google Shape;106;p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07" name="Google Shape;107;p3"/>
          <p:cNvSpPr txBox="1"/>
          <p:nvPr/>
        </p:nvSpPr>
        <p:spPr>
          <a:xfrm>
            <a:off x="1005750" y="1303800"/>
            <a:ext cx="66810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600" b="0" i="0" u="none" strike="noStrike" cap="none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agriculture industry faces a significant challenge in predicting crop yield production and crop demand accurately. The traditional methods of predicting crop yield and demand are time-consuming and can be prone to errors, leading to inefficient use of resources and revenue loss. There is a need for predicting the most suitable crop based on various influential factors and forecasting the profitability. </a:t>
            </a:r>
            <a:endParaRPr sz="1600" b="0" i="0" u="none" strike="noStrike" cap="none">
              <a:solidFill>
                <a:srgbClr val="374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"/>
          <p:cNvSpPr txBox="1">
            <a:spLocks noGrp="1"/>
          </p:cNvSpPr>
          <p:nvPr>
            <p:ph type="title"/>
          </p:nvPr>
        </p:nvSpPr>
        <p:spPr>
          <a:xfrm>
            <a:off x="264200" y="91725"/>
            <a:ext cx="47622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solidFill>
                  <a:schemeClr val="dk2"/>
                </a:solidFill>
              </a:rPr>
              <a:t>OBJECTIVES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3" name="Google Shape;113;p4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14" name="Google Shape;114;p4"/>
          <p:cNvSpPr txBox="1"/>
          <p:nvPr/>
        </p:nvSpPr>
        <p:spPr>
          <a:xfrm>
            <a:off x="900975" y="1246650"/>
            <a:ext cx="66810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Times New Roman"/>
              <a:buChar char="●"/>
            </a:pPr>
            <a:r>
              <a:rPr lang="en" sz="1600" b="0" i="0" u="none" strike="noStrike" cap="none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develop an intelligent platform that uses machine learning algorithms to estimate the most suitable crop for cultivation in a given area based on environmental factors.</a:t>
            </a:r>
            <a:endParaRPr sz="1600" b="0" i="0" u="none" strike="noStrike" cap="none">
              <a:solidFill>
                <a:srgbClr val="374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600" b="0" i="0" u="none" strike="noStrike" cap="none">
              <a:solidFill>
                <a:srgbClr val="374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Times New Roman"/>
              <a:buChar char="●"/>
            </a:pPr>
            <a:r>
              <a:rPr lang="en" sz="1600" b="0" i="0" u="none" strike="noStrike" cap="none">
                <a:solidFill>
                  <a:srgbClr val="37415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forecast market demand and pricing trends for the identified crop, with the aim of increasing profitability for farmers and stakeholders in the agriculture industry.</a:t>
            </a:r>
            <a:endParaRPr sz="2000" b="0" i="0" u="none" strike="noStrike" cap="none">
              <a:solidFill>
                <a:srgbClr val="37415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1"/>
          <p:cNvSpPr txBox="1">
            <a:spLocks noGrp="1"/>
          </p:cNvSpPr>
          <p:nvPr>
            <p:ph type="title"/>
          </p:nvPr>
        </p:nvSpPr>
        <p:spPr>
          <a:xfrm>
            <a:off x="238649" y="180000"/>
            <a:ext cx="3630985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>
                <a:solidFill>
                  <a:schemeClr val="dk2"/>
                </a:solidFill>
              </a:rPr>
              <a:t>MODULES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20" name="Google Shape;120;p1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21" name="Google Shape;121;p11"/>
          <p:cNvSpPr txBox="1"/>
          <p:nvPr/>
        </p:nvSpPr>
        <p:spPr>
          <a:xfrm>
            <a:off x="238650" y="1072775"/>
            <a:ext cx="866670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project contains 3 main modules:</a:t>
            </a:r>
          </a:p>
          <a:p>
            <a:pPr marL="457200" marR="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Times New Roman"/>
              <a:buChar char="●"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Crop Prediction</a:t>
            </a:r>
          </a:p>
          <a:p>
            <a:pPr marL="457200" marR="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Times New Roman"/>
              <a:buChar char="●"/>
            </a:pPr>
            <a:r>
              <a:rPr lang="en-IN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Crop Price Estimation</a:t>
            </a:r>
          </a:p>
          <a:p>
            <a:pPr marL="457200" marR="0" lvl="0" indent="-330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00"/>
              <a:buFont typeface="Times New Roman"/>
              <a:buChar char="●"/>
            </a:pPr>
            <a:r>
              <a:rPr lang="en-IN" sz="2400" dirty="0"/>
              <a:t>Application Interface Development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"/>
          <p:cNvSpPr txBox="1">
            <a:spLocks noGrp="1"/>
          </p:cNvSpPr>
          <p:nvPr>
            <p:ph type="title"/>
          </p:nvPr>
        </p:nvSpPr>
        <p:spPr>
          <a:xfrm>
            <a:off x="-9" y="4"/>
            <a:ext cx="65730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100">
                <a:solidFill>
                  <a:schemeClr val="dk2"/>
                </a:solidFill>
              </a:rPr>
              <a:t>ARCHITECTURE DIAGRAM</a:t>
            </a:r>
            <a:endParaRPr sz="3100">
              <a:solidFill>
                <a:schemeClr val="dk2"/>
              </a:solidFill>
            </a:endParaRPr>
          </a:p>
        </p:txBody>
      </p:sp>
      <p:sp>
        <p:nvSpPr>
          <p:cNvPr id="127" name="Google Shape;127;p10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" name="image7.jpg">
            <a:extLst>
              <a:ext uri="{FF2B5EF4-FFF2-40B4-BE49-F238E27FC236}">
                <a16:creationId xmlns:a16="http://schemas.microsoft.com/office/drawing/2014/main" id="{03B47465-6B42-55ED-B695-44183D0819CE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437861" y="772105"/>
            <a:ext cx="5943600" cy="4023360"/>
          </a:xfrm>
          <a:prstGeom prst="rect">
            <a:avLst/>
          </a:prstGeom>
          <a:ln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2b23b9fea5_1_0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34" name="Google Shape;134;g22b23b9fea5_1_0"/>
          <p:cNvSpPr txBox="1">
            <a:spLocks noGrp="1"/>
          </p:cNvSpPr>
          <p:nvPr>
            <p:ph type="title"/>
          </p:nvPr>
        </p:nvSpPr>
        <p:spPr>
          <a:xfrm>
            <a:off x="135600" y="179200"/>
            <a:ext cx="8790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800">
                <a:solidFill>
                  <a:schemeClr val="dk2"/>
                </a:solidFill>
              </a:rPr>
              <a:t>ALGORITHM FLOW DIAGRAM - CROP PREDICTION</a:t>
            </a:r>
            <a:endParaRPr sz="2800">
              <a:solidFill>
                <a:schemeClr val="dk2"/>
              </a:solidFill>
            </a:endParaRPr>
          </a:p>
        </p:txBody>
      </p:sp>
      <p:pic>
        <p:nvPicPr>
          <p:cNvPr id="2" name="image3.jpg">
            <a:extLst>
              <a:ext uri="{FF2B5EF4-FFF2-40B4-BE49-F238E27FC236}">
                <a16:creationId xmlns:a16="http://schemas.microsoft.com/office/drawing/2014/main" id="{22D08636-B221-F8F5-E4CC-ED1427D9659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530626" y="887729"/>
            <a:ext cx="6367670" cy="3936061"/>
          </a:xfrm>
          <a:prstGeom prst="rect">
            <a:avLst/>
          </a:prstGeom>
          <a:ln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2b23b9fea5_1_6"/>
          <p:cNvSpPr txBox="1">
            <a:spLocks noGrp="1"/>
          </p:cNvSpPr>
          <p:nvPr>
            <p:ph type="title"/>
          </p:nvPr>
        </p:nvSpPr>
        <p:spPr>
          <a:xfrm>
            <a:off x="100000" y="179200"/>
            <a:ext cx="8790000" cy="5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800">
                <a:solidFill>
                  <a:schemeClr val="dk2"/>
                </a:solidFill>
              </a:rPr>
              <a:t>ALGORITHM FLOW DIAGRAM - PRICE ESTIMATION</a:t>
            </a:r>
            <a:endParaRPr sz="2800">
              <a:solidFill>
                <a:schemeClr val="dk2"/>
              </a:solidFill>
            </a:endParaRPr>
          </a:p>
        </p:txBody>
      </p:sp>
      <p:sp>
        <p:nvSpPr>
          <p:cNvPr id="141" name="Google Shape;141;g22b23b9fea5_1_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" name="image6.png">
            <a:extLst>
              <a:ext uri="{FF2B5EF4-FFF2-40B4-BE49-F238E27FC236}">
                <a16:creationId xmlns:a16="http://schemas.microsoft.com/office/drawing/2014/main" id="{A3044590-B28C-F98E-C1FC-74E18DBFFCC7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311965" y="1032509"/>
            <a:ext cx="6659218" cy="3664423"/>
          </a:xfrm>
          <a:prstGeom prst="rect">
            <a:avLst/>
          </a:prstGeom>
          <a:ln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2b23b9fea5_1_17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49" name="Google Shape;149;g22b23b9fea5_1_17"/>
          <p:cNvSpPr txBox="1">
            <a:spLocks noGrp="1"/>
          </p:cNvSpPr>
          <p:nvPr>
            <p:ph type="title"/>
          </p:nvPr>
        </p:nvSpPr>
        <p:spPr>
          <a:xfrm>
            <a:off x="-9" y="4"/>
            <a:ext cx="6573000" cy="6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3100">
                <a:solidFill>
                  <a:schemeClr val="dk2"/>
                </a:solidFill>
              </a:rPr>
              <a:t>MODEL TRAINING RESULTS</a:t>
            </a:r>
            <a:endParaRPr sz="3100">
              <a:solidFill>
                <a:schemeClr val="dk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B31E5C-D2C1-96C9-A396-338B9ED32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35" y="1013791"/>
            <a:ext cx="7974678" cy="314739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280</Words>
  <Application>Microsoft Office PowerPoint</Application>
  <PresentationFormat>On-screen Show (16:9)</PresentationFormat>
  <Paragraphs>52</Paragraphs>
  <Slides>19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Raleway Medium</vt:lpstr>
      <vt:lpstr>Raleway</vt:lpstr>
      <vt:lpstr>Times New Roman</vt:lpstr>
      <vt:lpstr>Arial</vt:lpstr>
      <vt:lpstr>Lato</vt:lpstr>
      <vt:lpstr>Barlow SemiBold</vt:lpstr>
      <vt:lpstr>Antonio template</vt:lpstr>
      <vt:lpstr>CS6611 CREATIVE AND INNOVATIVE PROJECT</vt:lpstr>
      <vt:lpstr>DOMAIN</vt:lpstr>
      <vt:lpstr>PROBLEM STATEMENT</vt:lpstr>
      <vt:lpstr>OBJECTIVES</vt:lpstr>
      <vt:lpstr>MODULES</vt:lpstr>
      <vt:lpstr>ARCHITECTURE DIAGRAM</vt:lpstr>
      <vt:lpstr>ALGORITHM FLOW DIAGRAM - CROP PREDICTION</vt:lpstr>
      <vt:lpstr>ALGORITHM FLOW DIAGRAM - PRICE ESTIMATION</vt:lpstr>
      <vt:lpstr>MODEL TRAINING RESULTS</vt:lpstr>
      <vt:lpstr>MODEL TRAINING RESULTS</vt:lpstr>
      <vt:lpstr>CROP PREDICTION PERFORMANCE METRICS</vt:lpstr>
      <vt:lpstr>PRICE ESTIMATION PERFORMANCE METRICS</vt:lpstr>
      <vt:lpstr>APPLICATION INTERFACE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CS6611 CREATIVE AND INNOVATIVE PROJECT</dc:title>
  <cp:lastModifiedBy>SUNDARAJAN R B</cp:lastModifiedBy>
  <cp:revision>11</cp:revision>
  <dcterms:modified xsi:type="dcterms:W3CDTF">2023-05-09T14:25:01Z</dcterms:modified>
</cp:coreProperties>
</file>